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28097B-F10E-4969-909C-E5A8C8765C16}" type="datetimeFigureOut">
              <a:rPr lang="en-US" smtClean="0"/>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E7BAD1-CAC1-4054-B21A-3CA2217EE3C0}" type="slidenum">
              <a:rPr lang="en-US" smtClean="0"/>
              <a:t>‹#›</a:t>
            </a:fld>
            <a:endParaRPr lang="en-US" dirty="0"/>
          </a:p>
        </p:txBody>
      </p:sp>
    </p:spTree>
    <p:extLst>
      <p:ext uri="{BB962C8B-B14F-4D97-AF65-F5344CB8AC3E}">
        <p14:creationId xmlns:p14="http://schemas.microsoft.com/office/powerpoint/2010/main" val="564207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8097B-F10E-4969-909C-E5A8C8765C16}" type="datetimeFigureOut">
              <a:rPr lang="en-US" smtClean="0"/>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E7BAD1-CAC1-4054-B21A-3CA2217EE3C0}" type="slidenum">
              <a:rPr lang="en-US" smtClean="0"/>
              <a:t>‹#›</a:t>
            </a:fld>
            <a:endParaRPr lang="en-US" dirty="0"/>
          </a:p>
        </p:txBody>
      </p:sp>
    </p:spTree>
    <p:extLst>
      <p:ext uri="{BB962C8B-B14F-4D97-AF65-F5344CB8AC3E}">
        <p14:creationId xmlns:p14="http://schemas.microsoft.com/office/powerpoint/2010/main" val="3299639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8097B-F10E-4969-909C-E5A8C8765C16}" type="datetimeFigureOut">
              <a:rPr lang="en-US" smtClean="0"/>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E7BAD1-CAC1-4054-B21A-3CA2217EE3C0}" type="slidenum">
              <a:rPr lang="en-US" smtClean="0"/>
              <a:t>‹#›</a:t>
            </a:fld>
            <a:endParaRPr lang="en-US" dirty="0"/>
          </a:p>
        </p:txBody>
      </p:sp>
    </p:spTree>
    <p:extLst>
      <p:ext uri="{BB962C8B-B14F-4D97-AF65-F5344CB8AC3E}">
        <p14:creationId xmlns:p14="http://schemas.microsoft.com/office/powerpoint/2010/main" val="212091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28097B-F10E-4969-909C-E5A8C8765C16}" type="datetimeFigureOut">
              <a:rPr lang="en-US" smtClean="0"/>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E7BAD1-CAC1-4054-B21A-3CA2217EE3C0}" type="slidenum">
              <a:rPr lang="en-US" smtClean="0"/>
              <a:t>‹#›</a:t>
            </a:fld>
            <a:endParaRPr lang="en-US" dirty="0"/>
          </a:p>
        </p:txBody>
      </p:sp>
    </p:spTree>
    <p:extLst>
      <p:ext uri="{BB962C8B-B14F-4D97-AF65-F5344CB8AC3E}">
        <p14:creationId xmlns:p14="http://schemas.microsoft.com/office/powerpoint/2010/main" val="1710972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28097B-F10E-4969-909C-E5A8C8765C16}" type="datetimeFigureOut">
              <a:rPr lang="en-US" smtClean="0"/>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E7BAD1-CAC1-4054-B21A-3CA2217EE3C0}" type="slidenum">
              <a:rPr lang="en-US" smtClean="0"/>
              <a:t>‹#›</a:t>
            </a:fld>
            <a:endParaRPr lang="en-US" dirty="0"/>
          </a:p>
        </p:txBody>
      </p:sp>
    </p:spTree>
    <p:extLst>
      <p:ext uri="{BB962C8B-B14F-4D97-AF65-F5344CB8AC3E}">
        <p14:creationId xmlns:p14="http://schemas.microsoft.com/office/powerpoint/2010/main" val="148927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28097B-F10E-4969-909C-E5A8C8765C16}" type="datetimeFigureOut">
              <a:rPr lang="en-US" smtClean="0"/>
              <a:t>8/2/2019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E7BAD1-CAC1-4054-B21A-3CA2217EE3C0}" type="slidenum">
              <a:rPr lang="en-US" smtClean="0"/>
              <a:t>‹#›</a:t>
            </a:fld>
            <a:endParaRPr lang="en-US" dirty="0"/>
          </a:p>
        </p:txBody>
      </p:sp>
    </p:spTree>
    <p:extLst>
      <p:ext uri="{BB962C8B-B14F-4D97-AF65-F5344CB8AC3E}">
        <p14:creationId xmlns:p14="http://schemas.microsoft.com/office/powerpoint/2010/main" val="265240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28097B-F10E-4969-909C-E5A8C8765C16}" type="datetimeFigureOut">
              <a:rPr lang="en-US" smtClean="0"/>
              <a:t>8/2/2019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E7BAD1-CAC1-4054-B21A-3CA2217EE3C0}" type="slidenum">
              <a:rPr lang="en-US" smtClean="0"/>
              <a:t>‹#›</a:t>
            </a:fld>
            <a:endParaRPr lang="en-US" dirty="0"/>
          </a:p>
        </p:txBody>
      </p:sp>
    </p:spTree>
    <p:extLst>
      <p:ext uri="{BB962C8B-B14F-4D97-AF65-F5344CB8AC3E}">
        <p14:creationId xmlns:p14="http://schemas.microsoft.com/office/powerpoint/2010/main" val="1188935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28097B-F10E-4969-909C-E5A8C8765C16}" type="datetimeFigureOut">
              <a:rPr lang="en-US" smtClean="0"/>
              <a:t>8/2/2019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E7BAD1-CAC1-4054-B21A-3CA2217EE3C0}" type="slidenum">
              <a:rPr lang="en-US" smtClean="0"/>
              <a:t>‹#›</a:t>
            </a:fld>
            <a:endParaRPr lang="en-US" dirty="0"/>
          </a:p>
        </p:txBody>
      </p:sp>
    </p:spTree>
    <p:extLst>
      <p:ext uri="{BB962C8B-B14F-4D97-AF65-F5344CB8AC3E}">
        <p14:creationId xmlns:p14="http://schemas.microsoft.com/office/powerpoint/2010/main" val="675905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8097B-F10E-4969-909C-E5A8C8765C16}" type="datetimeFigureOut">
              <a:rPr lang="en-US" smtClean="0"/>
              <a:t>8/2/2019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E7BAD1-CAC1-4054-B21A-3CA2217EE3C0}" type="slidenum">
              <a:rPr lang="en-US" smtClean="0"/>
              <a:t>‹#›</a:t>
            </a:fld>
            <a:endParaRPr lang="en-US" dirty="0"/>
          </a:p>
        </p:txBody>
      </p:sp>
    </p:spTree>
    <p:extLst>
      <p:ext uri="{BB962C8B-B14F-4D97-AF65-F5344CB8AC3E}">
        <p14:creationId xmlns:p14="http://schemas.microsoft.com/office/powerpoint/2010/main" val="2821471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28097B-F10E-4969-909C-E5A8C8765C16}" type="datetimeFigureOut">
              <a:rPr lang="en-US" smtClean="0"/>
              <a:t>8/2/2019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E7BAD1-CAC1-4054-B21A-3CA2217EE3C0}" type="slidenum">
              <a:rPr lang="en-US" smtClean="0"/>
              <a:t>‹#›</a:t>
            </a:fld>
            <a:endParaRPr lang="en-US" dirty="0"/>
          </a:p>
        </p:txBody>
      </p:sp>
    </p:spTree>
    <p:extLst>
      <p:ext uri="{BB962C8B-B14F-4D97-AF65-F5344CB8AC3E}">
        <p14:creationId xmlns:p14="http://schemas.microsoft.com/office/powerpoint/2010/main" val="25723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28097B-F10E-4969-909C-E5A8C8765C16}" type="datetimeFigureOut">
              <a:rPr lang="en-US" smtClean="0"/>
              <a:t>8/2/2019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E7BAD1-CAC1-4054-B21A-3CA2217EE3C0}" type="slidenum">
              <a:rPr lang="en-US" smtClean="0"/>
              <a:t>‹#›</a:t>
            </a:fld>
            <a:endParaRPr lang="en-US" dirty="0"/>
          </a:p>
        </p:txBody>
      </p:sp>
    </p:spTree>
    <p:extLst>
      <p:ext uri="{BB962C8B-B14F-4D97-AF65-F5344CB8AC3E}">
        <p14:creationId xmlns:p14="http://schemas.microsoft.com/office/powerpoint/2010/main" val="407822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8097B-F10E-4969-909C-E5A8C8765C16}" type="datetimeFigureOut">
              <a:rPr lang="en-US" smtClean="0"/>
              <a:t>8/2/2019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7BAD1-CAC1-4054-B21A-3CA2217EE3C0}" type="slidenum">
              <a:rPr lang="en-US" smtClean="0"/>
              <a:t>‹#›</a:t>
            </a:fld>
            <a:endParaRPr lang="en-US" dirty="0"/>
          </a:p>
        </p:txBody>
      </p:sp>
    </p:spTree>
    <p:extLst>
      <p:ext uri="{BB962C8B-B14F-4D97-AF65-F5344CB8AC3E}">
        <p14:creationId xmlns:p14="http://schemas.microsoft.com/office/powerpoint/2010/main" val="1393688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US Civil War </a:t>
            </a:r>
            <a:endParaRPr lang="en-US" dirty="0"/>
          </a:p>
        </p:txBody>
      </p:sp>
      <p:sp>
        <p:nvSpPr>
          <p:cNvPr id="3" name="Subtitle 2"/>
          <p:cNvSpPr>
            <a:spLocks noGrp="1"/>
          </p:cNvSpPr>
          <p:nvPr>
            <p:ph type="subTitle" idx="1"/>
          </p:nvPr>
        </p:nvSpPr>
        <p:spPr/>
        <p:txBody>
          <a:bodyPr/>
          <a:lstStyle/>
          <a:p>
            <a:r>
              <a:rPr lang="en-US" dirty="0" smtClean="0"/>
              <a:t>1861-1865</a:t>
            </a:r>
            <a:endParaRPr lang="en-US" dirty="0"/>
          </a:p>
        </p:txBody>
      </p:sp>
    </p:spTree>
    <p:extLst>
      <p:ext uri="{BB962C8B-B14F-4D97-AF65-F5344CB8AC3E}">
        <p14:creationId xmlns:p14="http://schemas.microsoft.com/office/powerpoint/2010/main" val="2458452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753"/>
            <a:ext cx="10515600" cy="821124"/>
          </a:xfrm>
        </p:spPr>
        <p:txBody>
          <a:bodyPr/>
          <a:lstStyle/>
          <a:p>
            <a:pPr algn="ctr"/>
            <a:r>
              <a:rPr lang="en-US" dirty="0" smtClean="0"/>
              <a:t>Course of the War</a:t>
            </a:r>
            <a:endParaRPr lang="en-US" dirty="0"/>
          </a:p>
        </p:txBody>
      </p:sp>
      <p:sp>
        <p:nvSpPr>
          <p:cNvPr id="3" name="Content Placeholder 2"/>
          <p:cNvSpPr>
            <a:spLocks noGrp="1"/>
          </p:cNvSpPr>
          <p:nvPr>
            <p:ph idx="1"/>
          </p:nvPr>
        </p:nvSpPr>
        <p:spPr>
          <a:xfrm>
            <a:off x="222422" y="1079157"/>
            <a:ext cx="11780108" cy="5247502"/>
          </a:xfrm>
        </p:spPr>
        <p:txBody>
          <a:bodyPr>
            <a:normAutofit fontScale="92500" lnSpcReduction="10000"/>
          </a:bodyPr>
          <a:lstStyle/>
          <a:p>
            <a:r>
              <a:rPr lang="en-US" b="1" dirty="0" smtClean="0"/>
              <a:t>Ft. Sumter </a:t>
            </a:r>
            <a:r>
              <a:rPr lang="en-US" dirty="0" smtClean="0"/>
              <a:t>(S. Carolina)- first action of the war, Lincoln sends militia and more state secede</a:t>
            </a:r>
          </a:p>
          <a:p>
            <a:r>
              <a:rPr lang="en-US" b="1" dirty="0" smtClean="0"/>
              <a:t>Anaconda Plan</a:t>
            </a:r>
            <a:r>
              <a:rPr lang="en-US" dirty="0" smtClean="0"/>
              <a:t>- Northern plan to blockade Southern ports, seize the Mississippi River and cut the Confederacy in two. </a:t>
            </a:r>
          </a:p>
          <a:p>
            <a:r>
              <a:rPr lang="en-US" b="1" dirty="0" smtClean="0"/>
              <a:t>Battle of Bull Run</a:t>
            </a:r>
            <a:r>
              <a:rPr lang="en-US" dirty="0" smtClean="0"/>
              <a:t>- July 21, 1861. First major battle of war in Virginia</a:t>
            </a:r>
          </a:p>
          <a:p>
            <a:r>
              <a:rPr lang="en-US" b="1" dirty="0" smtClean="0"/>
              <a:t>Battle </a:t>
            </a:r>
            <a:r>
              <a:rPr lang="en-US" b="1" dirty="0"/>
              <a:t>of Antietam</a:t>
            </a:r>
            <a:r>
              <a:rPr lang="en-US" dirty="0"/>
              <a:t>(Maryland); September 17, 1862 bloodiest single </a:t>
            </a:r>
            <a:r>
              <a:rPr lang="en-US" dirty="0" smtClean="0"/>
              <a:t>day</a:t>
            </a:r>
          </a:p>
          <a:p>
            <a:r>
              <a:rPr lang="en-US" b="1" dirty="0"/>
              <a:t>Emancipation Proclamation</a:t>
            </a:r>
            <a:r>
              <a:rPr lang="en-US" dirty="0"/>
              <a:t>; happened 5 days after Antietam</a:t>
            </a:r>
          </a:p>
          <a:p>
            <a:r>
              <a:rPr lang="en-US" b="1" dirty="0"/>
              <a:t>Battle of Gettysburg</a:t>
            </a:r>
            <a:r>
              <a:rPr lang="en-US" dirty="0"/>
              <a:t>(Pennsylvania); July 1863 – considered turning point of war - along with </a:t>
            </a:r>
            <a:r>
              <a:rPr lang="en-US" dirty="0" smtClean="0"/>
              <a:t>Vicksburg</a:t>
            </a:r>
          </a:p>
          <a:p>
            <a:r>
              <a:rPr lang="en-US" b="1" dirty="0"/>
              <a:t>Vicksburg</a:t>
            </a:r>
            <a:r>
              <a:rPr lang="en-US" dirty="0"/>
              <a:t>; May 18 – July 4 1863 (Mississippi) – Last major confederate stronghold on Mississippi River – completed 2nd Part of Anaconda </a:t>
            </a:r>
            <a:r>
              <a:rPr lang="en-US" dirty="0" smtClean="0"/>
              <a:t>Plan</a:t>
            </a:r>
          </a:p>
          <a:p>
            <a:r>
              <a:rPr lang="en-US" b="1" dirty="0" smtClean="0"/>
              <a:t>September 1, 1864 </a:t>
            </a:r>
            <a:r>
              <a:rPr lang="en-US" dirty="0" smtClean="0"/>
              <a:t>– General Sherman takes Atlanta after a 4 month siege </a:t>
            </a:r>
            <a:endParaRPr lang="en-US" dirty="0"/>
          </a:p>
          <a:p>
            <a:r>
              <a:rPr lang="en-US" b="1" dirty="0"/>
              <a:t>April 9 1865</a:t>
            </a:r>
            <a:r>
              <a:rPr lang="en-US" dirty="0"/>
              <a:t>; General Lee surrenders to Grant at Appomattox Courthouse</a:t>
            </a:r>
          </a:p>
          <a:p>
            <a:endParaRPr lang="en-US" dirty="0"/>
          </a:p>
        </p:txBody>
      </p:sp>
    </p:spTree>
    <p:extLst>
      <p:ext uri="{BB962C8B-B14F-4D97-AF65-F5344CB8AC3E}">
        <p14:creationId xmlns:p14="http://schemas.microsoft.com/office/powerpoint/2010/main" val="4285754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372" y="117990"/>
            <a:ext cx="11813059" cy="878789"/>
          </a:xfrm>
        </p:spPr>
        <p:txBody>
          <a:bodyPr/>
          <a:lstStyle/>
          <a:p>
            <a:pPr algn="ctr"/>
            <a:r>
              <a:rPr lang="en-US" dirty="0" smtClean="0"/>
              <a:t>End of War and Florida’s role</a:t>
            </a:r>
            <a:endParaRPr lang="en-US" dirty="0"/>
          </a:p>
        </p:txBody>
      </p:sp>
      <p:sp>
        <p:nvSpPr>
          <p:cNvPr id="3" name="Content Placeholder 2"/>
          <p:cNvSpPr>
            <a:spLocks noGrp="1"/>
          </p:cNvSpPr>
          <p:nvPr>
            <p:ph idx="1"/>
          </p:nvPr>
        </p:nvSpPr>
        <p:spPr>
          <a:xfrm>
            <a:off x="255372" y="996779"/>
            <a:ext cx="11813059" cy="5180184"/>
          </a:xfrm>
        </p:spPr>
        <p:txBody>
          <a:bodyPr>
            <a:normAutofit fontScale="92500" lnSpcReduction="10000"/>
          </a:bodyPr>
          <a:lstStyle/>
          <a:p>
            <a:r>
              <a:rPr lang="en-US" dirty="0" smtClean="0"/>
              <a:t>A week after Appomattox Lincoln is killed by John Wilkes Booth. </a:t>
            </a:r>
          </a:p>
          <a:p>
            <a:r>
              <a:rPr lang="en-US" dirty="0" smtClean="0"/>
              <a:t>The Civil War ends slavery, re-affirmed the existence of the Union, and strengthened the power of Federal Government. This will lead to the next period of US History called Reconstruction. </a:t>
            </a:r>
          </a:p>
          <a:p>
            <a:pPr marL="0" indent="0" algn="ctr">
              <a:buNone/>
            </a:pPr>
            <a:r>
              <a:rPr lang="en-US" dirty="0" smtClean="0"/>
              <a:t>Florida</a:t>
            </a:r>
          </a:p>
          <a:p>
            <a:r>
              <a:rPr lang="en-US" dirty="0" smtClean="0"/>
              <a:t>Votes to secede on January 10, 1861, joins Confederacy a month later.</a:t>
            </a:r>
          </a:p>
          <a:p>
            <a:r>
              <a:rPr lang="en-US" dirty="0" smtClean="0"/>
              <a:t>North will occupy Ft. Pickens near Pensacola and make it their headquarters</a:t>
            </a:r>
          </a:p>
          <a:p>
            <a:r>
              <a:rPr lang="en-US" dirty="0" smtClean="0"/>
              <a:t>They will also occupy Key West, </a:t>
            </a:r>
            <a:r>
              <a:rPr lang="en-US" dirty="0" err="1" smtClean="0"/>
              <a:t>Apalochicola</a:t>
            </a:r>
            <a:r>
              <a:rPr lang="en-US" dirty="0" smtClean="0"/>
              <a:t>, Cedar Keys, Fernandina, Jacksonville, St. Augustine, and Tampa</a:t>
            </a:r>
          </a:p>
          <a:p>
            <a:r>
              <a:rPr lang="en-US" dirty="0" smtClean="0"/>
              <a:t>Floridians ran the Union blockade bring in cargo from Cuba and Bahamas</a:t>
            </a:r>
          </a:p>
          <a:p>
            <a:r>
              <a:rPr lang="en-US" dirty="0" smtClean="0"/>
              <a:t>Battle of </a:t>
            </a:r>
            <a:r>
              <a:rPr lang="en-US" dirty="0" err="1" smtClean="0"/>
              <a:t>Olustee</a:t>
            </a:r>
            <a:r>
              <a:rPr lang="en-US" dirty="0" smtClean="0"/>
              <a:t> – Confederates defeat Union troops in 1864</a:t>
            </a:r>
          </a:p>
          <a:p>
            <a:r>
              <a:rPr lang="en-US" dirty="0" smtClean="0"/>
              <a:t>War ends in Florida when Union troops </a:t>
            </a:r>
            <a:r>
              <a:rPr lang="en-US" smtClean="0"/>
              <a:t>occupy Tallahassee on May 10, 1865</a:t>
            </a:r>
            <a:endParaRPr lang="en-US" dirty="0"/>
          </a:p>
        </p:txBody>
      </p:sp>
    </p:spTree>
    <p:extLst>
      <p:ext uri="{BB962C8B-B14F-4D97-AF65-F5344CB8AC3E}">
        <p14:creationId xmlns:p14="http://schemas.microsoft.com/office/powerpoint/2010/main" val="3983189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941"/>
            <a:ext cx="10515600" cy="969405"/>
          </a:xfrm>
        </p:spPr>
        <p:txBody>
          <a:bodyPr/>
          <a:lstStyle/>
          <a:p>
            <a:pPr algn="ctr"/>
            <a:r>
              <a:rPr lang="en-US" dirty="0" smtClean="0"/>
              <a:t>Causes of the Civil War</a:t>
            </a:r>
            <a:endParaRPr lang="en-US" dirty="0"/>
          </a:p>
        </p:txBody>
      </p:sp>
      <p:sp>
        <p:nvSpPr>
          <p:cNvPr id="3" name="Content Placeholder 2"/>
          <p:cNvSpPr>
            <a:spLocks noGrp="1"/>
          </p:cNvSpPr>
          <p:nvPr>
            <p:ph idx="1"/>
          </p:nvPr>
        </p:nvSpPr>
        <p:spPr>
          <a:xfrm>
            <a:off x="222422" y="1120346"/>
            <a:ext cx="7471720" cy="5056617"/>
          </a:xfrm>
        </p:spPr>
        <p:txBody>
          <a:bodyPr/>
          <a:lstStyle/>
          <a:p>
            <a:pPr marL="0" indent="0" algn="ctr">
              <a:buNone/>
            </a:pPr>
            <a:r>
              <a:rPr lang="en-US" dirty="0" smtClean="0"/>
              <a:t>Sectionalism </a:t>
            </a:r>
          </a:p>
          <a:p>
            <a:pPr marL="0" indent="0">
              <a:buNone/>
            </a:pPr>
            <a:r>
              <a:rPr lang="en-US" dirty="0" smtClean="0"/>
              <a:t>Each region of the US evolved its own social system</a:t>
            </a:r>
          </a:p>
          <a:p>
            <a:pPr lvl="1"/>
            <a:r>
              <a:rPr lang="en-US" dirty="0" smtClean="0"/>
              <a:t>South- Slavery “peculiar institution”, cash crops like cotton. 1/3 population was African American</a:t>
            </a:r>
          </a:p>
          <a:p>
            <a:pPr lvl="1"/>
            <a:r>
              <a:rPr lang="en-US" dirty="0" smtClean="0"/>
              <a:t>Northeast – The North. Manufacturing was their system. Rise of factory workers and immigrants.</a:t>
            </a:r>
          </a:p>
          <a:p>
            <a:pPr lvl="1"/>
            <a:r>
              <a:rPr lang="en-US" dirty="0" smtClean="0"/>
              <a:t>Northwest -  The West. Breadbasket of America. Farmers  </a:t>
            </a:r>
            <a:endParaRPr lang="en-US" dirty="0"/>
          </a:p>
          <a:p>
            <a:pPr marL="0" indent="0">
              <a:buNone/>
            </a:pPr>
            <a:r>
              <a:rPr lang="en-US" dirty="0" smtClean="0"/>
              <a:t>Sectionalism refers to the greater loyalty that Americans felt for their region than for the country as a whole</a:t>
            </a:r>
          </a:p>
        </p:txBody>
      </p:sp>
      <p:sp>
        <p:nvSpPr>
          <p:cNvPr id="4" name="TextBox 3"/>
          <p:cNvSpPr txBox="1"/>
          <p:nvPr/>
        </p:nvSpPr>
        <p:spPr>
          <a:xfrm>
            <a:off x="8031891" y="797180"/>
            <a:ext cx="3838833" cy="646331"/>
          </a:xfrm>
          <a:prstGeom prst="rect">
            <a:avLst/>
          </a:prstGeom>
          <a:noFill/>
        </p:spPr>
        <p:txBody>
          <a:bodyPr wrap="square" rtlCol="0">
            <a:spAutoFit/>
          </a:bodyPr>
          <a:lstStyle/>
          <a:p>
            <a:pPr algn="ctr"/>
            <a:r>
              <a:rPr lang="en-US" dirty="0" smtClean="0"/>
              <a:t>Important National Issues 1820-1850</a:t>
            </a:r>
          </a:p>
          <a:p>
            <a:pPr algn="ct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40969401"/>
              </p:ext>
            </p:extLst>
          </p:nvPr>
        </p:nvGraphicFramePr>
        <p:xfrm>
          <a:off x="7529382" y="1194486"/>
          <a:ext cx="4596716" cy="5151120"/>
        </p:xfrm>
        <a:graphic>
          <a:graphicData uri="http://schemas.openxmlformats.org/drawingml/2006/table">
            <a:tbl>
              <a:tblPr firstRow="1" bandRow="1">
                <a:tableStyleId>{5C22544A-7EE6-4342-B048-85BDC9FD1C3A}</a:tableStyleId>
              </a:tblPr>
              <a:tblGrid>
                <a:gridCol w="1400434"/>
                <a:gridCol w="1103870"/>
                <a:gridCol w="1145060"/>
                <a:gridCol w="947352"/>
              </a:tblGrid>
              <a:tr h="762000">
                <a:tc>
                  <a:txBody>
                    <a:bodyPr/>
                    <a:lstStyle/>
                    <a:p>
                      <a:r>
                        <a:rPr lang="en-US" dirty="0" smtClean="0"/>
                        <a:t>Issue</a:t>
                      </a:r>
                      <a:endParaRPr lang="en-US" dirty="0"/>
                    </a:p>
                  </a:txBody>
                  <a:tcPr/>
                </a:tc>
                <a:tc>
                  <a:txBody>
                    <a:bodyPr/>
                    <a:lstStyle/>
                    <a:p>
                      <a:r>
                        <a:rPr lang="en-US" dirty="0" smtClean="0"/>
                        <a:t>North</a:t>
                      </a:r>
                      <a:endParaRPr lang="en-US" dirty="0"/>
                    </a:p>
                  </a:txBody>
                  <a:tcPr/>
                </a:tc>
                <a:tc>
                  <a:txBody>
                    <a:bodyPr/>
                    <a:lstStyle/>
                    <a:p>
                      <a:r>
                        <a:rPr lang="en-US" dirty="0" smtClean="0"/>
                        <a:t>South</a:t>
                      </a:r>
                      <a:endParaRPr lang="en-US" dirty="0"/>
                    </a:p>
                  </a:txBody>
                  <a:tcPr/>
                </a:tc>
                <a:tc>
                  <a:txBody>
                    <a:bodyPr/>
                    <a:lstStyle/>
                    <a:p>
                      <a:r>
                        <a:rPr lang="en-US" dirty="0" smtClean="0"/>
                        <a:t>West</a:t>
                      </a:r>
                      <a:endParaRPr lang="en-US" dirty="0"/>
                    </a:p>
                  </a:txBody>
                  <a:tcPr/>
                </a:tc>
              </a:tr>
              <a:tr h="762000">
                <a:tc>
                  <a:txBody>
                    <a:bodyPr/>
                    <a:lstStyle/>
                    <a:p>
                      <a:r>
                        <a:rPr lang="en-US" dirty="0" smtClean="0"/>
                        <a:t>Protective tariff</a:t>
                      </a:r>
                      <a:endParaRPr lang="en-US" dirty="0"/>
                    </a:p>
                  </a:txBody>
                  <a:tcPr/>
                </a:tc>
                <a:tc>
                  <a:txBody>
                    <a:bodyPr/>
                    <a:lstStyle/>
                    <a:p>
                      <a:pPr algn="ctr"/>
                      <a:r>
                        <a:rPr lang="en-US" dirty="0" smtClean="0"/>
                        <a:t>Yes</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r>
              <a:tr h="762000">
                <a:tc>
                  <a:txBody>
                    <a:bodyPr/>
                    <a:lstStyle/>
                    <a:p>
                      <a:r>
                        <a:rPr lang="en-US" dirty="0" smtClean="0"/>
                        <a:t>National</a:t>
                      </a:r>
                      <a:r>
                        <a:rPr lang="en-US" baseline="0" dirty="0" smtClean="0"/>
                        <a:t> Bank</a:t>
                      </a:r>
                      <a:endParaRPr lang="en-US" dirty="0"/>
                    </a:p>
                  </a:txBody>
                  <a:tcPr/>
                </a:tc>
                <a:tc>
                  <a:txBody>
                    <a:bodyPr/>
                    <a:lstStyle/>
                    <a:p>
                      <a:pPr algn="ctr"/>
                      <a:r>
                        <a:rPr lang="en-US" dirty="0" smtClean="0"/>
                        <a:t>Yes</a:t>
                      </a:r>
                      <a:endParaRPr lang="en-US" dirty="0"/>
                    </a:p>
                  </a:txBody>
                  <a:tcPr/>
                </a:tc>
                <a:tc>
                  <a:txBody>
                    <a:bodyPr/>
                    <a:lstStyle/>
                    <a:p>
                      <a:pPr algn="ctr"/>
                      <a:r>
                        <a:rPr lang="en-US" dirty="0" smtClean="0"/>
                        <a:t>No </a:t>
                      </a:r>
                      <a:endParaRPr lang="en-US" dirty="0"/>
                    </a:p>
                  </a:txBody>
                  <a:tcPr/>
                </a:tc>
                <a:tc>
                  <a:txBody>
                    <a:bodyPr/>
                    <a:lstStyle/>
                    <a:p>
                      <a:pPr algn="ctr"/>
                      <a:r>
                        <a:rPr lang="en-US" dirty="0" smtClean="0"/>
                        <a:t>No</a:t>
                      </a:r>
                      <a:endParaRPr lang="en-US" dirty="0"/>
                    </a:p>
                  </a:txBody>
                  <a:tcPr/>
                </a:tc>
              </a:tr>
              <a:tr h="762000">
                <a:tc>
                  <a:txBody>
                    <a:bodyPr/>
                    <a:lstStyle/>
                    <a:p>
                      <a:r>
                        <a:rPr lang="en-US" dirty="0" smtClean="0"/>
                        <a:t>Fed</a:t>
                      </a:r>
                      <a:r>
                        <a:rPr lang="en-US" baseline="0" dirty="0" smtClean="0"/>
                        <a:t> Financing of Roads and Canals</a:t>
                      </a:r>
                      <a:endParaRPr lang="en-US" dirty="0"/>
                    </a:p>
                  </a:txBody>
                  <a:tcPr/>
                </a:tc>
                <a:tc>
                  <a:txBody>
                    <a:bodyPr/>
                    <a:lstStyle/>
                    <a:p>
                      <a:pPr algn="ctr"/>
                      <a:r>
                        <a:rPr lang="en-US" dirty="0" smtClean="0"/>
                        <a:t>Yes</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r>
              <a:tr h="762000">
                <a:tc>
                  <a:txBody>
                    <a:bodyPr/>
                    <a:lstStyle/>
                    <a:p>
                      <a:r>
                        <a:rPr lang="en-US" dirty="0" smtClean="0"/>
                        <a:t>Cheap Fed Land</a:t>
                      </a:r>
                      <a:endParaRPr lang="en-US" dirty="0"/>
                    </a:p>
                  </a:txBody>
                  <a:tcPr/>
                </a:tc>
                <a:tc>
                  <a:txBody>
                    <a:bodyPr/>
                    <a:lstStyle/>
                    <a:p>
                      <a:pPr algn="ctr"/>
                      <a:r>
                        <a:rPr lang="en-US" dirty="0" smtClean="0"/>
                        <a:t>No</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762000">
                <a:tc>
                  <a:txBody>
                    <a:bodyPr/>
                    <a:lstStyle/>
                    <a:p>
                      <a:r>
                        <a:rPr lang="en-US" dirty="0" smtClean="0"/>
                        <a:t>Ext of Slavery into New</a:t>
                      </a:r>
                      <a:r>
                        <a:rPr lang="en-US" baseline="0" dirty="0" smtClean="0"/>
                        <a:t> Lands</a:t>
                      </a:r>
                      <a:endParaRPr lang="en-US" dirty="0"/>
                    </a:p>
                  </a:txBody>
                  <a:tcPr/>
                </a:tc>
                <a:tc>
                  <a:txBody>
                    <a:bodyPr/>
                    <a:lstStyle/>
                    <a:p>
                      <a:pPr algn="ctr"/>
                      <a:r>
                        <a:rPr lang="en-US" dirty="0" smtClean="0"/>
                        <a:t>No </a:t>
                      </a:r>
                      <a:endParaRPr lang="en-US" dirty="0"/>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bl>
          </a:graphicData>
        </a:graphic>
      </p:graphicFrame>
    </p:spTree>
    <p:extLst>
      <p:ext uri="{BB962C8B-B14F-4D97-AF65-F5344CB8AC3E}">
        <p14:creationId xmlns:p14="http://schemas.microsoft.com/office/powerpoint/2010/main" val="1546636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753"/>
            <a:ext cx="10515600" cy="887026"/>
          </a:xfrm>
        </p:spPr>
        <p:txBody>
          <a:bodyPr/>
          <a:lstStyle/>
          <a:p>
            <a:pPr algn="ctr"/>
            <a:r>
              <a:rPr lang="en-US" dirty="0" smtClean="0"/>
              <a:t>Slavery</a:t>
            </a:r>
            <a:endParaRPr lang="en-US" dirty="0"/>
          </a:p>
        </p:txBody>
      </p:sp>
      <p:sp>
        <p:nvSpPr>
          <p:cNvPr id="3" name="Content Placeholder 2"/>
          <p:cNvSpPr>
            <a:spLocks noGrp="1"/>
          </p:cNvSpPr>
          <p:nvPr>
            <p:ph idx="1"/>
          </p:nvPr>
        </p:nvSpPr>
        <p:spPr>
          <a:xfrm>
            <a:off x="362465" y="1178011"/>
            <a:ext cx="11467070" cy="4998952"/>
          </a:xfrm>
        </p:spPr>
        <p:txBody>
          <a:bodyPr>
            <a:normAutofit lnSpcReduction="10000"/>
          </a:bodyPr>
          <a:lstStyle/>
          <a:p>
            <a:r>
              <a:rPr lang="en-US" dirty="0" smtClean="0"/>
              <a:t>This was the most explosive issue facing Americans</a:t>
            </a:r>
          </a:p>
          <a:p>
            <a:r>
              <a:rPr lang="en-US" dirty="0" smtClean="0"/>
              <a:t>Abolitionist- reformers who saw slavery as a great </a:t>
            </a:r>
            <a:r>
              <a:rPr lang="en-US" dirty="0"/>
              <a:t>m</a:t>
            </a:r>
            <a:r>
              <a:rPr lang="en-US" dirty="0" smtClean="0"/>
              <a:t>oral evil that needed to be abolished. </a:t>
            </a:r>
          </a:p>
          <a:p>
            <a:pPr lvl="1"/>
            <a:r>
              <a:rPr lang="en-US" dirty="0" smtClean="0"/>
              <a:t>Frederick Douglas, Sojourner Truth, and Harriet Tubman are all famous former slaves who gave speeches and wrote books about their experience</a:t>
            </a:r>
          </a:p>
          <a:p>
            <a:pPr lvl="1"/>
            <a:r>
              <a:rPr lang="en-US" dirty="0" smtClean="0"/>
              <a:t>“The Liberator” and “Uncle Tom’s Cabin” are books that help create outrage against slavery across the country</a:t>
            </a:r>
          </a:p>
          <a:p>
            <a:r>
              <a:rPr lang="en-US" dirty="0" smtClean="0"/>
              <a:t>About 2/3 of Southerners did not own slaves but their economy was tied to slavery. They felt slaves were better treated than Northern factory workers</a:t>
            </a:r>
          </a:p>
          <a:p>
            <a:r>
              <a:rPr lang="en-US" dirty="0" smtClean="0"/>
              <a:t>They also feared disorder and violence coming from former slaves if they were freed. </a:t>
            </a:r>
          </a:p>
          <a:p>
            <a:r>
              <a:rPr lang="en-US" dirty="0" smtClean="0"/>
              <a:t>They also felt that their way of life was being threatened </a:t>
            </a:r>
            <a:endParaRPr lang="en-US" dirty="0"/>
          </a:p>
        </p:txBody>
      </p:sp>
    </p:spTree>
    <p:extLst>
      <p:ext uri="{BB962C8B-B14F-4D97-AF65-F5344CB8AC3E}">
        <p14:creationId xmlns:p14="http://schemas.microsoft.com/office/powerpoint/2010/main" val="1124948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130"/>
            <a:ext cx="10515600" cy="952929"/>
          </a:xfrm>
        </p:spPr>
        <p:txBody>
          <a:bodyPr/>
          <a:lstStyle/>
          <a:p>
            <a:pPr algn="ctr"/>
            <a:r>
              <a:rPr lang="en-US" dirty="0" smtClean="0"/>
              <a:t>Westward Expansion</a:t>
            </a:r>
            <a:endParaRPr lang="en-US" dirty="0"/>
          </a:p>
        </p:txBody>
      </p:sp>
      <p:sp>
        <p:nvSpPr>
          <p:cNvPr id="3" name="Content Placeholder 2"/>
          <p:cNvSpPr>
            <a:spLocks noGrp="1"/>
          </p:cNvSpPr>
          <p:nvPr>
            <p:ph idx="1"/>
          </p:nvPr>
        </p:nvSpPr>
        <p:spPr>
          <a:xfrm>
            <a:off x="321274" y="1145059"/>
            <a:ext cx="6172201" cy="5412260"/>
          </a:xfrm>
        </p:spPr>
        <p:txBody>
          <a:bodyPr>
            <a:normAutofit/>
          </a:bodyPr>
          <a:lstStyle/>
          <a:p>
            <a:r>
              <a:rPr lang="en-US" dirty="0" smtClean="0"/>
              <a:t>In the 1840’s America gains control of half the Oregon Territory and a large section of Mexico. </a:t>
            </a:r>
          </a:p>
          <a:p>
            <a:r>
              <a:rPr lang="en-US" dirty="0" smtClean="0"/>
              <a:t>The North didn’t want slavery to spread, leads to the creation of The Republican Party.</a:t>
            </a:r>
          </a:p>
          <a:p>
            <a:r>
              <a:rPr lang="en-US" dirty="0" smtClean="0"/>
              <a:t>Southerners felt that extending slavery into new states could they keep control of half the US Senate. The Senate was where they could defend slavery </a:t>
            </a:r>
            <a:endParaRPr lang="en-US" dirty="0"/>
          </a:p>
        </p:txBody>
      </p:sp>
      <p:sp>
        <p:nvSpPr>
          <p:cNvPr id="4" name="TextBox 3"/>
          <p:cNvSpPr txBox="1"/>
          <p:nvPr/>
        </p:nvSpPr>
        <p:spPr>
          <a:xfrm>
            <a:off x="7010402" y="883449"/>
            <a:ext cx="4860324" cy="523220"/>
          </a:xfrm>
          <a:prstGeom prst="rect">
            <a:avLst/>
          </a:prstGeom>
          <a:noFill/>
        </p:spPr>
        <p:txBody>
          <a:bodyPr wrap="square" rtlCol="0">
            <a:spAutoFit/>
          </a:bodyPr>
          <a:lstStyle/>
          <a:p>
            <a:pPr algn="ctr"/>
            <a:r>
              <a:rPr lang="en-US" sz="2800" dirty="0" smtClean="0"/>
              <a:t>Free versus Slave States </a:t>
            </a:r>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val="4237255508"/>
              </p:ext>
            </p:extLst>
          </p:nvPr>
        </p:nvGraphicFramePr>
        <p:xfrm>
          <a:off x="6952734" y="1514391"/>
          <a:ext cx="5239265" cy="4917991"/>
        </p:xfrm>
        <a:graphic>
          <a:graphicData uri="http://schemas.openxmlformats.org/drawingml/2006/table">
            <a:tbl>
              <a:tblPr firstRow="1" bandRow="1">
                <a:tableStyleId>{5C22544A-7EE6-4342-B048-85BDC9FD1C3A}</a:tableStyleId>
              </a:tblPr>
              <a:tblGrid>
                <a:gridCol w="2000446"/>
                <a:gridCol w="1714669"/>
                <a:gridCol w="1524150"/>
              </a:tblGrid>
              <a:tr h="570999">
                <a:tc>
                  <a:txBody>
                    <a:bodyPr/>
                    <a:lstStyle/>
                    <a:p>
                      <a:pPr algn="ctr"/>
                      <a:r>
                        <a:rPr lang="en-US" dirty="0" smtClean="0"/>
                        <a:t>Year</a:t>
                      </a:r>
                      <a:endParaRPr lang="en-US" dirty="0"/>
                    </a:p>
                  </a:txBody>
                  <a:tcPr/>
                </a:tc>
                <a:tc>
                  <a:txBody>
                    <a:bodyPr/>
                    <a:lstStyle/>
                    <a:p>
                      <a:pPr algn="ctr"/>
                      <a:r>
                        <a:rPr lang="en-US" dirty="0" smtClean="0"/>
                        <a:t>Free States</a:t>
                      </a:r>
                      <a:endParaRPr lang="en-US" dirty="0"/>
                    </a:p>
                  </a:txBody>
                  <a:tcPr/>
                </a:tc>
                <a:tc>
                  <a:txBody>
                    <a:bodyPr/>
                    <a:lstStyle/>
                    <a:p>
                      <a:pPr algn="ctr"/>
                      <a:r>
                        <a:rPr lang="en-US" dirty="0" smtClean="0"/>
                        <a:t>Slave States</a:t>
                      </a:r>
                      <a:endParaRPr lang="en-US" dirty="0"/>
                    </a:p>
                  </a:txBody>
                  <a:tcPr/>
                </a:tc>
              </a:tr>
              <a:tr h="543374">
                <a:tc>
                  <a:txBody>
                    <a:bodyPr/>
                    <a:lstStyle/>
                    <a:p>
                      <a:pPr algn="ctr"/>
                      <a:r>
                        <a:rPr lang="en-US" dirty="0" smtClean="0"/>
                        <a:t>1790</a:t>
                      </a:r>
                      <a:endParaRPr lang="en-US" dirty="0"/>
                    </a:p>
                  </a:txBody>
                  <a:tcPr/>
                </a:tc>
                <a:tc>
                  <a:txBody>
                    <a:bodyPr/>
                    <a:lstStyle/>
                    <a:p>
                      <a:pPr algn="ctr"/>
                      <a:r>
                        <a:rPr lang="en-US" dirty="0" smtClean="0"/>
                        <a:t>7</a:t>
                      </a:r>
                      <a:endParaRPr lang="en-US" dirty="0"/>
                    </a:p>
                  </a:txBody>
                  <a:tcPr/>
                </a:tc>
                <a:tc>
                  <a:txBody>
                    <a:bodyPr/>
                    <a:lstStyle/>
                    <a:p>
                      <a:pPr algn="ctr"/>
                      <a:r>
                        <a:rPr lang="en-US" dirty="0" smtClean="0"/>
                        <a:t>8</a:t>
                      </a:r>
                      <a:endParaRPr lang="en-US" dirty="0"/>
                    </a:p>
                  </a:txBody>
                  <a:tcPr/>
                </a:tc>
              </a:tr>
              <a:tr h="543374">
                <a:tc>
                  <a:txBody>
                    <a:bodyPr/>
                    <a:lstStyle/>
                    <a:p>
                      <a:pPr algn="ctr"/>
                      <a:r>
                        <a:rPr lang="en-US" dirty="0" smtClean="0"/>
                        <a:t>1800</a:t>
                      </a:r>
                      <a:endParaRPr lang="en-US" dirty="0"/>
                    </a:p>
                  </a:txBody>
                  <a:tcPr/>
                </a:tc>
                <a:tc>
                  <a:txBody>
                    <a:bodyPr/>
                    <a:lstStyle/>
                    <a:p>
                      <a:pPr algn="ctr"/>
                      <a:r>
                        <a:rPr lang="en-US" dirty="0" smtClean="0"/>
                        <a:t>8</a:t>
                      </a:r>
                      <a:endParaRPr lang="en-US" dirty="0"/>
                    </a:p>
                  </a:txBody>
                  <a:tcPr/>
                </a:tc>
                <a:tc>
                  <a:txBody>
                    <a:bodyPr/>
                    <a:lstStyle/>
                    <a:p>
                      <a:pPr algn="ctr"/>
                      <a:r>
                        <a:rPr lang="en-US" dirty="0" smtClean="0"/>
                        <a:t>9</a:t>
                      </a:r>
                      <a:endParaRPr lang="en-US" dirty="0"/>
                    </a:p>
                  </a:txBody>
                  <a:tcPr/>
                </a:tc>
              </a:tr>
              <a:tr h="543374">
                <a:tc>
                  <a:txBody>
                    <a:bodyPr/>
                    <a:lstStyle/>
                    <a:p>
                      <a:pPr algn="ctr"/>
                      <a:r>
                        <a:rPr lang="en-US" dirty="0" smtClean="0"/>
                        <a:t>1821</a:t>
                      </a:r>
                      <a:endParaRPr lang="en-US" dirty="0"/>
                    </a:p>
                  </a:txBody>
                  <a:tcPr/>
                </a:tc>
                <a:tc>
                  <a:txBody>
                    <a:bodyPr/>
                    <a:lstStyle/>
                    <a:p>
                      <a:pPr algn="ctr"/>
                      <a:r>
                        <a:rPr lang="en-US" dirty="0" smtClean="0"/>
                        <a:t>12</a:t>
                      </a:r>
                      <a:endParaRPr lang="en-US" dirty="0"/>
                    </a:p>
                  </a:txBody>
                  <a:tcPr/>
                </a:tc>
                <a:tc>
                  <a:txBody>
                    <a:bodyPr/>
                    <a:lstStyle/>
                    <a:p>
                      <a:pPr algn="ctr"/>
                      <a:r>
                        <a:rPr lang="en-US" dirty="0" smtClean="0"/>
                        <a:t>12</a:t>
                      </a:r>
                      <a:endParaRPr lang="en-US" dirty="0"/>
                    </a:p>
                  </a:txBody>
                  <a:tcPr/>
                </a:tc>
              </a:tr>
              <a:tr h="543374">
                <a:tc>
                  <a:txBody>
                    <a:bodyPr/>
                    <a:lstStyle/>
                    <a:p>
                      <a:pPr algn="ctr"/>
                      <a:r>
                        <a:rPr lang="en-US" dirty="0" smtClean="0"/>
                        <a:t>1837</a:t>
                      </a:r>
                      <a:endParaRPr lang="en-US" dirty="0"/>
                    </a:p>
                  </a:txBody>
                  <a:tcPr/>
                </a:tc>
                <a:tc>
                  <a:txBody>
                    <a:bodyPr/>
                    <a:lstStyle/>
                    <a:p>
                      <a:pPr algn="ctr"/>
                      <a:r>
                        <a:rPr lang="en-US" dirty="0" smtClean="0"/>
                        <a:t>13</a:t>
                      </a:r>
                      <a:endParaRPr lang="en-US" dirty="0"/>
                    </a:p>
                  </a:txBody>
                  <a:tcPr/>
                </a:tc>
                <a:tc>
                  <a:txBody>
                    <a:bodyPr/>
                    <a:lstStyle/>
                    <a:p>
                      <a:pPr algn="ctr"/>
                      <a:r>
                        <a:rPr lang="en-US" dirty="0" smtClean="0"/>
                        <a:t>13</a:t>
                      </a:r>
                      <a:endParaRPr lang="en-US" dirty="0"/>
                    </a:p>
                  </a:txBody>
                  <a:tcPr/>
                </a:tc>
              </a:tr>
              <a:tr h="543374">
                <a:tc>
                  <a:txBody>
                    <a:bodyPr/>
                    <a:lstStyle/>
                    <a:p>
                      <a:pPr algn="ctr"/>
                      <a:r>
                        <a:rPr lang="en-US" dirty="0" smtClean="0"/>
                        <a:t>1846</a:t>
                      </a:r>
                      <a:endParaRPr lang="en-US" dirty="0"/>
                    </a:p>
                  </a:txBody>
                  <a:tcPr/>
                </a:tc>
                <a:tc>
                  <a:txBody>
                    <a:bodyPr/>
                    <a:lstStyle/>
                    <a:p>
                      <a:pPr algn="ctr"/>
                      <a:r>
                        <a:rPr lang="en-US" dirty="0" smtClean="0"/>
                        <a:t>14</a:t>
                      </a:r>
                      <a:endParaRPr lang="en-US" dirty="0"/>
                    </a:p>
                  </a:txBody>
                  <a:tcPr/>
                </a:tc>
                <a:tc>
                  <a:txBody>
                    <a:bodyPr/>
                    <a:lstStyle/>
                    <a:p>
                      <a:pPr algn="ctr"/>
                      <a:r>
                        <a:rPr lang="en-US" dirty="0" smtClean="0"/>
                        <a:t>15</a:t>
                      </a:r>
                      <a:endParaRPr lang="en-US" dirty="0"/>
                    </a:p>
                  </a:txBody>
                  <a:tcPr/>
                </a:tc>
              </a:tr>
              <a:tr h="543374">
                <a:tc>
                  <a:txBody>
                    <a:bodyPr/>
                    <a:lstStyle/>
                    <a:p>
                      <a:pPr algn="ctr"/>
                      <a:r>
                        <a:rPr lang="en-US" dirty="0" smtClean="0"/>
                        <a:t>1848</a:t>
                      </a:r>
                      <a:endParaRPr lang="en-US" dirty="0"/>
                    </a:p>
                  </a:txBody>
                  <a:tcPr/>
                </a:tc>
                <a:tc>
                  <a:txBody>
                    <a:bodyPr/>
                    <a:lstStyle/>
                    <a:p>
                      <a:pPr algn="ctr"/>
                      <a:r>
                        <a:rPr lang="en-US" dirty="0" smtClean="0"/>
                        <a:t>15</a:t>
                      </a:r>
                      <a:endParaRPr lang="en-US" dirty="0"/>
                    </a:p>
                  </a:txBody>
                  <a:tcPr/>
                </a:tc>
                <a:tc>
                  <a:txBody>
                    <a:bodyPr/>
                    <a:lstStyle/>
                    <a:p>
                      <a:pPr algn="ctr"/>
                      <a:r>
                        <a:rPr lang="en-US" dirty="0" smtClean="0"/>
                        <a:t>15</a:t>
                      </a:r>
                      <a:endParaRPr lang="en-US" dirty="0"/>
                    </a:p>
                  </a:txBody>
                  <a:tcPr/>
                </a:tc>
              </a:tr>
              <a:tr h="543374">
                <a:tc>
                  <a:txBody>
                    <a:bodyPr/>
                    <a:lstStyle/>
                    <a:p>
                      <a:pPr algn="ctr"/>
                      <a:r>
                        <a:rPr lang="en-US" dirty="0" smtClean="0"/>
                        <a:t>1858</a:t>
                      </a:r>
                      <a:endParaRPr lang="en-US" dirty="0"/>
                    </a:p>
                  </a:txBody>
                  <a:tcPr/>
                </a:tc>
                <a:tc>
                  <a:txBody>
                    <a:bodyPr/>
                    <a:lstStyle/>
                    <a:p>
                      <a:pPr algn="ctr"/>
                      <a:r>
                        <a:rPr lang="en-US" dirty="0" smtClean="0"/>
                        <a:t>17</a:t>
                      </a:r>
                      <a:endParaRPr lang="en-US" dirty="0"/>
                    </a:p>
                  </a:txBody>
                  <a:tcPr/>
                </a:tc>
                <a:tc>
                  <a:txBody>
                    <a:bodyPr/>
                    <a:lstStyle/>
                    <a:p>
                      <a:pPr algn="ctr"/>
                      <a:r>
                        <a:rPr lang="en-US" dirty="0" smtClean="0"/>
                        <a:t>15</a:t>
                      </a:r>
                      <a:endParaRPr lang="en-US" dirty="0"/>
                    </a:p>
                  </a:txBody>
                  <a:tcPr/>
                </a:tc>
              </a:tr>
              <a:tr h="543374">
                <a:tc>
                  <a:txBody>
                    <a:bodyPr/>
                    <a:lstStyle/>
                    <a:p>
                      <a:pPr algn="ctr"/>
                      <a:r>
                        <a:rPr lang="en-US" dirty="0" smtClean="0"/>
                        <a:t>1861</a:t>
                      </a:r>
                      <a:endParaRPr lang="en-US" dirty="0"/>
                    </a:p>
                  </a:txBody>
                  <a:tcPr/>
                </a:tc>
                <a:tc>
                  <a:txBody>
                    <a:bodyPr/>
                    <a:lstStyle/>
                    <a:p>
                      <a:pPr algn="ctr"/>
                      <a:r>
                        <a:rPr lang="en-US" dirty="0" smtClean="0"/>
                        <a:t>19</a:t>
                      </a:r>
                      <a:endParaRPr lang="en-US" dirty="0"/>
                    </a:p>
                  </a:txBody>
                  <a:tcPr/>
                </a:tc>
                <a:tc>
                  <a:txBody>
                    <a:bodyPr/>
                    <a:lstStyle/>
                    <a:p>
                      <a:pPr algn="ctr"/>
                      <a:r>
                        <a:rPr lang="en-US" dirty="0" smtClean="0"/>
                        <a:t>15</a:t>
                      </a:r>
                      <a:endParaRPr lang="en-US" dirty="0"/>
                    </a:p>
                  </a:txBody>
                  <a:tcPr/>
                </a:tc>
              </a:tr>
            </a:tbl>
          </a:graphicData>
        </a:graphic>
      </p:graphicFrame>
    </p:spTree>
    <p:extLst>
      <p:ext uri="{BB962C8B-B14F-4D97-AF65-F5344CB8AC3E}">
        <p14:creationId xmlns:p14="http://schemas.microsoft.com/office/powerpoint/2010/main" val="527452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179"/>
            <a:ext cx="10515600" cy="746983"/>
          </a:xfrm>
        </p:spPr>
        <p:txBody>
          <a:bodyPr/>
          <a:lstStyle/>
          <a:p>
            <a:pPr algn="ctr"/>
            <a:r>
              <a:rPr lang="en-US" dirty="0" smtClean="0"/>
              <a:t> Compromises </a:t>
            </a:r>
            <a:endParaRPr lang="en-US" dirty="0"/>
          </a:p>
        </p:txBody>
      </p:sp>
      <p:sp>
        <p:nvSpPr>
          <p:cNvPr id="3" name="Content Placeholder 2"/>
          <p:cNvSpPr>
            <a:spLocks noGrp="1"/>
          </p:cNvSpPr>
          <p:nvPr>
            <p:ph idx="1"/>
          </p:nvPr>
        </p:nvSpPr>
        <p:spPr>
          <a:xfrm>
            <a:off x="271849" y="848497"/>
            <a:ext cx="11673016" cy="5832389"/>
          </a:xfrm>
        </p:spPr>
        <p:txBody>
          <a:bodyPr/>
          <a:lstStyle/>
          <a:p>
            <a:pPr marL="0" indent="0" algn="ctr">
              <a:buNone/>
            </a:pPr>
            <a:r>
              <a:rPr lang="en-US" dirty="0" smtClean="0"/>
              <a:t>Missouri Compromise of 1820</a:t>
            </a:r>
          </a:p>
          <a:p>
            <a:r>
              <a:rPr lang="en-US" dirty="0" smtClean="0"/>
              <a:t>Missouri admitted as a slave state, Maine as a free state. </a:t>
            </a:r>
          </a:p>
          <a:p>
            <a:r>
              <a:rPr lang="en-US" dirty="0" smtClean="0"/>
              <a:t>No other slavery was to be allowed in the Louisiana Purchase north of the southern boundary of Missouri ( 36</a:t>
            </a:r>
            <a:r>
              <a:rPr lang="en-US" dirty="0" smtClean="0">
                <a:latin typeface="Arial" panose="020B0604020202020204" pitchFamily="34" charset="0"/>
                <a:cs typeface="Arial" panose="020B0604020202020204" pitchFamily="34" charset="0"/>
              </a:rPr>
              <a:t>º</a:t>
            </a:r>
            <a:r>
              <a:rPr lang="en-US" dirty="0" smtClean="0">
                <a:cs typeface="Arial" panose="020B0604020202020204" pitchFamily="34" charset="0"/>
              </a:rPr>
              <a:t>30’N</a:t>
            </a:r>
            <a:r>
              <a:rPr lang="en-US" dirty="0" smtClean="0">
                <a:latin typeface="Arial" panose="020B0604020202020204" pitchFamily="34" charset="0"/>
                <a:cs typeface="Arial" panose="020B0604020202020204" pitchFamily="34" charset="0"/>
              </a:rPr>
              <a:t> </a:t>
            </a:r>
            <a:r>
              <a:rPr lang="en-US" dirty="0" smtClean="0"/>
              <a:t>line of latitude)</a:t>
            </a:r>
          </a:p>
          <a:p>
            <a:r>
              <a:rPr lang="en-US" dirty="0" smtClean="0"/>
              <a:t>This will allow Florida to come in as a slave state and Iowa as free state in 1840’s</a:t>
            </a:r>
          </a:p>
          <a:p>
            <a:pPr marL="0" indent="0" algn="ctr">
              <a:buNone/>
            </a:pPr>
            <a:r>
              <a:rPr lang="en-US" dirty="0" smtClean="0"/>
              <a:t>The Compromise of 1850</a:t>
            </a:r>
          </a:p>
          <a:p>
            <a:r>
              <a:rPr lang="en-US" dirty="0" smtClean="0"/>
              <a:t>Winning the Mexican American War brought more territory under US control</a:t>
            </a:r>
          </a:p>
          <a:p>
            <a:r>
              <a:rPr lang="en-US" dirty="0" smtClean="0"/>
              <a:t>This brought more problems again so another compromise was needed</a:t>
            </a:r>
          </a:p>
          <a:p>
            <a:pPr lvl="1"/>
            <a:r>
              <a:rPr lang="en-US" dirty="0" smtClean="0"/>
              <a:t>California was admitted as a free state, the idea of popular sovereignty was to be applied to other territories. The Fugitive Slave Act of 1850, a newer harsher slave law was enacted, and the sale of slaves was banned in Washington DC. Popular sovereignty meant the people living in the state voted on whether to be free or slave</a:t>
            </a:r>
            <a:endParaRPr lang="en-US" dirty="0"/>
          </a:p>
        </p:txBody>
      </p:sp>
    </p:spTree>
    <p:extLst>
      <p:ext uri="{BB962C8B-B14F-4D97-AF65-F5344CB8AC3E}">
        <p14:creationId xmlns:p14="http://schemas.microsoft.com/office/powerpoint/2010/main" val="2263944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535" y="403655"/>
            <a:ext cx="10515600" cy="757881"/>
          </a:xfrm>
        </p:spPr>
        <p:txBody>
          <a:bodyPr/>
          <a:lstStyle/>
          <a:p>
            <a:pPr algn="ctr"/>
            <a:r>
              <a:rPr lang="en-US" dirty="0" smtClean="0"/>
              <a:t>The 1850’s</a:t>
            </a:r>
            <a:endParaRPr lang="en-US" dirty="0"/>
          </a:p>
        </p:txBody>
      </p:sp>
      <p:sp>
        <p:nvSpPr>
          <p:cNvPr id="3" name="Content Placeholder 2"/>
          <p:cNvSpPr>
            <a:spLocks noGrp="1"/>
          </p:cNvSpPr>
          <p:nvPr>
            <p:ph idx="1"/>
          </p:nvPr>
        </p:nvSpPr>
        <p:spPr>
          <a:xfrm>
            <a:off x="304800" y="1787611"/>
            <a:ext cx="11673016" cy="4431957"/>
          </a:xfrm>
        </p:spPr>
        <p:txBody>
          <a:bodyPr>
            <a:normAutofit lnSpcReduction="10000"/>
          </a:bodyPr>
          <a:lstStyle/>
          <a:p>
            <a:r>
              <a:rPr lang="en-US" dirty="0" smtClean="0"/>
              <a:t>The Kansas-Nebraska Act (1854)- repeals the Missouri Compromise, makes two states, Kansas and Nebraska, allows the principal of Popular Sovereignty. The idea being national politics won’t be involved. It will force the creation of the Republican Party who oppose the spreading of slavery to new states.</a:t>
            </a:r>
          </a:p>
          <a:p>
            <a:r>
              <a:rPr lang="en-US" dirty="0" smtClean="0"/>
              <a:t>Bleeding Kansas (1855-1856)- Pro and anti slavery groups will settle in the state and form their own governments. They will ignore each others government and attack each others settlements. Federal troops will be sent to keep the peace and the repercussions will reach the US Senate. Senator Sumner of Massachusetts insults Senator Butler of South Carolina in his speech and a few days later Butler’s nephew will beat Sumner unconscious on the Senate Floor.</a:t>
            </a:r>
          </a:p>
        </p:txBody>
      </p:sp>
    </p:spTree>
    <p:extLst>
      <p:ext uri="{BB962C8B-B14F-4D97-AF65-F5344CB8AC3E}">
        <p14:creationId xmlns:p14="http://schemas.microsoft.com/office/powerpoint/2010/main" val="3761759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249" y="208607"/>
            <a:ext cx="10515600" cy="1200064"/>
          </a:xfrm>
        </p:spPr>
        <p:txBody>
          <a:bodyPr/>
          <a:lstStyle/>
          <a:p>
            <a:pPr algn="ctr"/>
            <a:r>
              <a:rPr lang="en-US" dirty="0"/>
              <a:t>The 1850’s</a:t>
            </a:r>
          </a:p>
        </p:txBody>
      </p:sp>
      <p:sp>
        <p:nvSpPr>
          <p:cNvPr id="3" name="Content Placeholder 2"/>
          <p:cNvSpPr>
            <a:spLocks noGrp="1"/>
          </p:cNvSpPr>
          <p:nvPr>
            <p:ph idx="1"/>
          </p:nvPr>
        </p:nvSpPr>
        <p:spPr>
          <a:xfrm>
            <a:off x="345989" y="1825625"/>
            <a:ext cx="11582400" cy="4351338"/>
          </a:xfrm>
        </p:spPr>
        <p:txBody>
          <a:bodyPr/>
          <a:lstStyle/>
          <a:p>
            <a:r>
              <a:rPr lang="en-US" dirty="0"/>
              <a:t>Dred Scott Decision (1857)- MO slave will sue for his freedom, be freed, had decision reversed by MO Supreme Court. He appeals to US Supreme Court who rule that Scott is not a citizen, only property and has no rights. Also prohibition of slavery in northern territories by Missouri Compromise is unconstitutional. Majority of Justices are Southern and will lead to uproar in the North</a:t>
            </a:r>
          </a:p>
          <a:p>
            <a:r>
              <a:rPr lang="en-US" dirty="0"/>
              <a:t>John Brown’s Raid (1859)- Northern Abolitionist who fought in Bleeding Kansas, will try to lead an uprising of slaves by taking over a US armory. No slaves join him and he fails and is hung two months later. However his attempt will create a wave of fear for Southerners</a:t>
            </a:r>
          </a:p>
          <a:p>
            <a:endParaRPr lang="en-US" dirty="0"/>
          </a:p>
        </p:txBody>
      </p:sp>
    </p:spTree>
    <p:extLst>
      <p:ext uri="{BB962C8B-B14F-4D97-AF65-F5344CB8AC3E}">
        <p14:creationId xmlns:p14="http://schemas.microsoft.com/office/powerpoint/2010/main" val="1339742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422" y="142705"/>
            <a:ext cx="11878962" cy="895264"/>
          </a:xfrm>
        </p:spPr>
        <p:txBody>
          <a:bodyPr/>
          <a:lstStyle/>
          <a:p>
            <a:pPr algn="ctr"/>
            <a:r>
              <a:rPr lang="en-US" dirty="0" smtClean="0"/>
              <a:t>State’s Rights and the election of Lincoln</a:t>
            </a:r>
            <a:endParaRPr lang="en-US" dirty="0"/>
          </a:p>
        </p:txBody>
      </p:sp>
      <p:sp>
        <p:nvSpPr>
          <p:cNvPr id="3" name="Content Placeholder 2"/>
          <p:cNvSpPr>
            <a:spLocks noGrp="1"/>
          </p:cNvSpPr>
          <p:nvPr>
            <p:ph idx="1"/>
          </p:nvPr>
        </p:nvSpPr>
        <p:spPr>
          <a:xfrm>
            <a:off x="222422" y="1178010"/>
            <a:ext cx="11878962" cy="5511113"/>
          </a:xfrm>
        </p:spPr>
        <p:txBody>
          <a:bodyPr>
            <a:normAutofit/>
          </a:bodyPr>
          <a:lstStyle/>
          <a:p>
            <a:r>
              <a:rPr lang="en-US" dirty="0" smtClean="0"/>
              <a:t>Southerners argued that each state had voluntarily joined the Union, it also had the power to withdraw if it wished. Northerners believed that the Constitution was the work of the American people as a whole, not the product of individual states. Therefore states could not leave.</a:t>
            </a:r>
          </a:p>
          <a:p>
            <a:r>
              <a:rPr lang="en-US" dirty="0" smtClean="0"/>
              <a:t>In the Election of 1860 there will be 4 candidates:</a:t>
            </a:r>
          </a:p>
          <a:p>
            <a:pPr lvl="1"/>
            <a:r>
              <a:rPr lang="en-US" dirty="0" smtClean="0"/>
              <a:t>Southern Democrats nominate Vice Pres. John Breckinridge</a:t>
            </a:r>
          </a:p>
          <a:p>
            <a:pPr lvl="1"/>
            <a:r>
              <a:rPr lang="en-US" dirty="0" smtClean="0"/>
              <a:t>Northern Democrats nominate Stephen Douglas</a:t>
            </a:r>
          </a:p>
          <a:p>
            <a:pPr lvl="1"/>
            <a:r>
              <a:rPr lang="en-US" dirty="0" smtClean="0"/>
              <a:t>Constitutional Union, a new party of Southerners who support the Union nominate John Bell</a:t>
            </a:r>
          </a:p>
          <a:p>
            <a:pPr lvl="1"/>
            <a:r>
              <a:rPr lang="en-US" dirty="0" smtClean="0"/>
              <a:t>Republicans will nominate Abraham Lincoln</a:t>
            </a:r>
          </a:p>
          <a:p>
            <a:r>
              <a:rPr lang="en-US" dirty="0" smtClean="0"/>
              <a:t>Lincoln wins with 39% of the popular vote. 7 states will secede and form their own government, the Confederate States of America. Lincoln wants to bring these states back, “A house divided against itself will not stand”</a:t>
            </a:r>
            <a:endParaRPr lang="en-US" dirty="0"/>
          </a:p>
        </p:txBody>
      </p:sp>
    </p:spTree>
    <p:extLst>
      <p:ext uri="{BB962C8B-B14F-4D97-AF65-F5344CB8AC3E}">
        <p14:creationId xmlns:p14="http://schemas.microsoft.com/office/powerpoint/2010/main" val="4684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9179"/>
            <a:ext cx="10515600" cy="1043545"/>
          </a:xfrm>
        </p:spPr>
        <p:txBody>
          <a:bodyPr/>
          <a:lstStyle/>
          <a:p>
            <a:pPr algn="ctr"/>
            <a:r>
              <a:rPr lang="en-US" dirty="0" smtClean="0"/>
              <a:t>North vs South</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12866136"/>
              </p:ext>
            </p:extLst>
          </p:nvPr>
        </p:nvGraphicFramePr>
        <p:xfrm>
          <a:off x="838200" y="1449859"/>
          <a:ext cx="10515600" cy="4894464"/>
        </p:xfrm>
        <a:graphic>
          <a:graphicData uri="http://schemas.openxmlformats.org/drawingml/2006/table">
            <a:tbl>
              <a:tblPr firstRow="1" bandRow="1">
                <a:tableStyleId>{5C22544A-7EE6-4342-B048-85BDC9FD1C3A}</a:tableStyleId>
              </a:tblPr>
              <a:tblGrid>
                <a:gridCol w="3505200"/>
                <a:gridCol w="3505200"/>
                <a:gridCol w="3505200"/>
              </a:tblGrid>
              <a:tr h="531798">
                <a:tc>
                  <a:txBody>
                    <a:bodyPr/>
                    <a:lstStyle/>
                    <a:p>
                      <a:pPr algn="ctr"/>
                      <a:endParaRPr lang="en-US" dirty="0"/>
                    </a:p>
                  </a:txBody>
                  <a:tcPr/>
                </a:tc>
                <a:tc>
                  <a:txBody>
                    <a:bodyPr/>
                    <a:lstStyle/>
                    <a:p>
                      <a:pPr algn="ctr"/>
                      <a:r>
                        <a:rPr lang="en-US" dirty="0" smtClean="0"/>
                        <a:t>Union/ North</a:t>
                      </a:r>
                      <a:endParaRPr lang="en-US" dirty="0"/>
                    </a:p>
                  </a:txBody>
                  <a:tcPr/>
                </a:tc>
                <a:tc>
                  <a:txBody>
                    <a:bodyPr/>
                    <a:lstStyle/>
                    <a:p>
                      <a:pPr algn="ctr"/>
                      <a:r>
                        <a:rPr lang="en-US" dirty="0" smtClean="0"/>
                        <a:t>Confederated</a:t>
                      </a:r>
                      <a:r>
                        <a:rPr lang="en-US" baseline="0" dirty="0" smtClean="0"/>
                        <a:t> States Of America/ South</a:t>
                      </a:r>
                      <a:endParaRPr lang="en-US" dirty="0"/>
                    </a:p>
                  </a:txBody>
                  <a:tcPr/>
                </a:tc>
              </a:tr>
              <a:tr h="531798">
                <a:tc>
                  <a:txBody>
                    <a:bodyPr/>
                    <a:lstStyle/>
                    <a:p>
                      <a:pPr algn="ctr"/>
                      <a:r>
                        <a:rPr lang="en-US" dirty="0" smtClean="0"/>
                        <a:t>Total Population</a:t>
                      </a:r>
                      <a:endParaRPr lang="en-US" dirty="0"/>
                    </a:p>
                  </a:txBody>
                  <a:tcPr/>
                </a:tc>
                <a:tc>
                  <a:txBody>
                    <a:bodyPr/>
                    <a:lstStyle/>
                    <a:p>
                      <a:pPr algn="ctr"/>
                      <a:r>
                        <a:rPr lang="en-US" dirty="0" smtClean="0"/>
                        <a:t>22,100,000</a:t>
                      </a:r>
                      <a:r>
                        <a:rPr lang="en-US" baseline="0" dirty="0" smtClean="0"/>
                        <a:t> (71%)</a:t>
                      </a:r>
                      <a:endParaRPr lang="en-US" dirty="0"/>
                    </a:p>
                  </a:txBody>
                  <a:tcPr/>
                </a:tc>
                <a:tc>
                  <a:txBody>
                    <a:bodyPr/>
                    <a:lstStyle/>
                    <a:p>
                      <a:pPr algn="ctr"/>
                      <a:r>
                        <a:rPr lang="en-US" dirty="0" smtClean="0"/>
                        <a:t>9,100,000 (29%)</a:t>
                      </a:r>
                      <a:endParaRPr lang="en-US" dirty="0"/>
                    </a:p>
                  </a:txBody>
                  <a:tcPr/>
                </a:tc>
              </a:tr>
              <a:tr h="531798">
                <a:tc>
                  <a:txBody>
                    <a:bodyPr/>
                    <a:lstStyle/>
                    <a:p>
                      <a:pPr algn="ctr"/>
                      <a:r>
                        <a:rPr lang="en-US" dirty="0" smtClean="0"/>
                        <a:t>Free Population</a:t>
                      </a:r>
                      <a:endParaRPr lang="en-US" dirty="0"/>
                    </a:p>
                  </a:txBody>
                  <a:tcPr/>
                </a:tc>
                <a:tc>
                  <a:txBody>
                    <a:bodyPr/>
                    <a:lstStyle/>
                    <a:p>
                      <a:pPr algn="ctr"/>
                      <a:r>
                        <a:rPr lang="en-US" dirty="0" smtClean="0"/>
                        <a:t>21,700,000</a:t>
                      </a:r>
                      <a:endParaRPr lang="en-US" dirty="0"/>
                    </a:p>
                  </a:txBody>
                  <a:tcPr/>
                </a:tc>
                <a:tc>
                  <a:txBody>
                    <a:bodyPr/>
                    <a:lstStyle/>
                    <a:p>
                      <a:pPr algn="ctr"/>
                      <a:r>
                        <a:rPr lang="en-US" dirty="0" smtClean="0"/>
                        <a:t>5,600,00</a:t>
                      </a:r>
                      <a:endParaRPr lang="en-US" dirty="0"/>
                    </a:p>
                  </a:txBody>
                  <a:tcPr/>
                </a:tc>
              </a:tr>
              <a:tr h="531798">
                <a:tc>
                  <a:txBody>
                    <a:bodyPr/>
                    <a:lstStyle/>
                    <a:p>
                      <a:pPr algn="ctr"/>
                      <a:r>
                        <a:rPr lang="en-US" dirty="0" smtClean="0"/>
                        <a:t>Slave Population 1860</a:t>
                      </a:r>
                      <a:endParaRPr lang="en-US" dirty="0"/>
                    </a:p>
                  </a:txBody>
                  <a:tcPr/>
                </a:tc>
                <a:tc>
                  <a:txBody>
                    <a:bodyPr/>
                    <a:lstStyle/>
                    <a:p>
                      <a:pPr algn="ctr"/>
                      <a:r>
                        <a:rPr lang="en-US" dirty="0" smtClean="0"/>
                        <a:t>400,000</a:t>
                      </a:r>
                      <a:endParaRPr lang="en-US" dirty="0"/>
                    </a:p>
                  </a:txBody>
                  <a:tcPr/>
                </a:tc>
                <a:tc>
                  <a:txBody>
                    <a:bodyPr/>
                    <a:lstStyle/>
                    <a:p>
                      <a:pPr algn="ctr"/>
                      <a:r>
                        <a:rPr lang="en-US" dirty="0" smtClean="0"/>
                        <a:t>3,500,000</a:t>
                      </a:r>
                      <a:endParaRPr lang="en-US" dirty="0"/>
                    </a:p>
                  </a:txBody>
                  <a:tcPr/>
                </a:tc>
              </a:tr>
              <a:tr h="531798">
                <a:tc>
                  <a:txBody>
                    <a:bodyPr/>
                    <a:lstStyle/>
                    <a:p>
                      <a:pPr algn="ctr"/>
                      <a:r>
                        <a:rPr lang="en-US" dirty="0" smtClean="0"/>
                        <a:t>Soldiers</a:t>
                      </a:r>
                      <a:endParaRPr lang="en-US" dirty="0"/>
                    </a:p>
                  </a:txBody>
                  <a:tcPr/>
                </a:tc>
                <a:tc>
                  <a:txBody>
                    <a:bodyPr/>
                    <a:lstStyle/>
                    <a:p>
                      <a:pPr algn="ctr"/>
                      <a:r>
                        <a:rPr lang="en-US" dirty="0" smtClean="0"/>
                        <a:t>2,100,000</a:t>
                      </a:r>
                      <a:endParaRPr lang="en-US" dirty="0"/>
                    </a:p>
                  </a:txBody>
                  <a:tcPr/>
                </a:tc>
                <a:tc>
                  <a:txBody>
                    <a:bodyPr/>
                    <a:lstStyle/>
                    <a:p>
                      <a:pPr algn="ctr"/>
                      <a:r>
                        <a:rPr lang="en-US" dirty="0" smtClean="0"/>
                        <a:t>1,064,000</a:t>
                      </a:r>
                      <a:endParaRPr lang="en-US" dirty="0"/>
                    </a:p>
                  </a:txBody>
                  <a:tcPr/>
                </a:tc>
              </a:tr>
              <a:tr h="531798">
                <a:tc>
                  <a:txBody>
                    <a:bodyPr/>
                    <a:lstStyle/>
                    <a:p>
                      <a:pPr algn="ctr"/>
                      <a:r>
                        <a:rPr lang="en-US" dirty="0" smtClean="0"/>
                        <a:t>Railroad</a:t>
                      </a:r>
                      <a:r>
                        <a:rPr lang="en-US" baseline="0" dirty="0" smtClean="0"/>
                        <a:t> Length</a:t>
                      </a:r>
                      <a:endParaRPr lang="en-US" dirty="0"/>
                    </a:p>
                  </a:txBody>
                  <a:tcPr/>
                </a:tc>
                <a:tc>
                  <a:txBody>
                    <a:bodyPr/>
                    <a:lstStyle/>
                    <a:p>
                      <a:pPr algn="ctr"/>
                      <a:r>
                        <a:rPr lang="en-US" dirty="0" smtClean="0"/>
                        <a:t>21,788 miles (71%)</a:t>
                      </a:r>
                      <a:endParaRPr lang="en-US" dirty="0"/>
                    </a:p>
                  </a:txBody>
                  <a:tcPr/>
                </a:tc>
                <a:tc>
                  <a:txBody>
                    <a:bodyPr/>
                    <a:lstStyle/>
                    <a:p>
                      <a:pPr algn="ctr"/>
                      <a:r>
                        <a:rPr lang="en-US" dirty="0" smtClean="0"/>
                        <a:t>8,838 miles (29%)</a:t>
                      </a:r>
                      <a:endParaRPr lang="en-US" dirty="0"/>
                    </a:p>
                  </a:txBody>
                  <a:tcPr/>
                </a:tc>
              </a:tr>
              <a:tr h="531798">
                <a:tc>
                  <a:txBody>
                    <a:bodyPr/>
                    <a:lstStyle/>
                    <a:p>
                      <a:pPr algn="ctr"/>
                      <a:r>
                        <a:rPr lang="en-US" dirty="0" smtClean="0"/>
                        <a:t>Manufactured Items</a:t>
                      </a:r>
                      <a:endParaRPr lang="en-US" dirty="0"/>
                    </a:p>
                  </a:txBody>
                  <a:tcPr/>
                </a:tc>
                <a:tc>
                  <a:txBody>
                    <a:bodyPr/>
                    <a:lstStyle/>
                    <a:p>
                      <a:pPr algn="ctr"/>
                      <a:r>
                        <a:rPr lang="en-US" dirty="0" smtClean="0"/>
                        <a:t>90%</a:t>
                      </a:r>
                      <a:endParaRPr lang="en-US" dirty="0"/>
                    </a:p>
                  </a:txBody>
                  <a:tcPr/>
                </a:tc>
                <a:tc>
                  <a:txBody>
                    <a:bodyPr/>
                    <a:lstStyle/>
                    <a:p>
                      <a:pPr algn="ctr"/>
                      <a:r>
                        <a:rPr lang="en-US" dirty="0" smtClean="0"/>
                        <a:t>10%</a:t>
                      </a:r>
                      <a:endParaRPr lang="en-US" dirty="0"/>
                    </a:p>
                  </a:txBody>
                  <a:tcPr/>
                </a:tc>
              </a:tr>
              <a:tr h="531798">
                <a:tc>
                  <a:txBody>
                    <a:bodyPr/>
                    <a:lstStyle/>
                    <a:p>
                      <a:pPr algn="ctr"/>
                      <a:r>
                        <a:rPr lang="en-US" dirty="0" smtClean="0"/>
                        <a:t>Firearm production</a:t>
                      </a:r>
                      <a:endParaRPr lang="en-US" dirty="0"/>
                    </a:p>
                  </a:txBody>
                  <a:tcPr/>
                </a:tc>
                <a:tc>
                  <a:txBody>
                    <a:bodyPr/>
                    <a:lstStyle/>
                    <a:p>
                      <a:pPr algn="ctr"/>
                      <a:r>
                        <a:rPr lang="en-US" dirty="0" smtClean="0"/>
                        <a:t>97%</a:t>
                      </a:r>
                      <a:endParaRPr lang="en-US" dirty="0"/>
                    </a:p>
                  </a:txBody>
                  <a:tcPr/>
                </a:tc>
                <a:tc>
                  <a:txBody>
                    <a:bodyPr/>
                    <a:lstStyle/>
                    <a:p>
                      <a:pPr algn="ctr"/>
                      <a:r>
                        <a:rPr lang="en-US" dirty="0" smtClean="0"/>
                        <a:t>3%</a:t>
                      </a:r>
                      <a:endParaRPr lang="en-US" dirty="0"/>
                    </a:p>
                  </a:txBody>
                  <a:tcPr/>
                </a:tc>
              </a:tr>
              <a:tr h="531798">
                <a:tc>
                  <a:txBody>
                    <a:bodyPr/>
                    <a:lstStyle/>
                    <a:p>
                      <a:pPr algn="ctr"/>
                      <a:r>
                        <a:rPr lang="en-US" dirty="0" smtClean="0"/>
                        <a:t>Bales of Cotton</a:t>
                      </a:r>
                      <a:endParaRPr lang="en-US" dirty="0"/>
                    </a:p>
                  </a:txBody>
                  <a:tcPr/>
                </a:tc>
                <a:tc>
                  <a:txBody>
                    <a:bodyPr/>
                    <a:lstStyle/>
                    <a:p>
                      <a:pPr algn="ctr"/>
                      <a:r>
                        <a:rPr lang="en-US" dirty="0" smtClean="0"/>
                        <a:t>Negligible </a:t>
                      </a:r>
                      <a:r>
                        <a:rPr lang="en-US" baseline="0" dirty="0" smtClean="0"/>
                        <a:t> </a:t>
                      </a:r>
                      <a:endParaRPr lang="en-US" dirty="0"/>
                    </a:p>
                  </a:txBody>
                  <a:tcPr/>
                </a:tc>
                <a:tc>
                  <a:txBody>
                    <a:bodyPr/>
                    <a:lstStyle/>
                    <a:p>
                      <a:pPr algn="ctr"/>
                      <a:r>
                        <a:rPr lang="en-US" dirty="0" smtClean="0"/>
                        <a:t>4,500,000</a:t>
                      </a:r>
                      <a:endParaRPr lang="en-US" dirty="0"/>
                    </a:p>
                  </a:txBody>
                  <a:tcPr/>
                </a:tc>
              </a:tr>
            </a:tbl>
          </a:graphicData>
        </a:graphic>
      </p:graphicFrame>
    </p:spTree>
    <p:extLst>
      <p:ext uri="{BB962C8B-B14F-4D97-AF65-F5344CB8AC3E}">
        <p14:creationId xmlns:p14="http://schemas.microsoft.com/office/powerpoint/2010/main" val="2240686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TotalTime>
  <Words>1252</Words>
  <Application>Microsoft Office PowerPoint</Application>
  <PresentationFormat>Widescreen</PresentationFormat>
  <Paragraphs>144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US Civil War </vt:lpstr>
      <vt:lpstr>Causes of the Civil War</vt:lpstr>
      <vt:lpstr>Slavery</vt:lpstr>
      <vt:lpstr>Westward Expansion</vt:lpstr>
      <vt:lpstr> Compromises </vt:lpstr>
      <vt:lpstr>The 1850’s</vt:lpstr>
      <vt:lpstr>The 1850’s</vt:lpstr>
      <vt:lpstr>State’s Rights and the election of Lincoln</vt:lpstr>
      <vt:lpstr>North vs South</vt:lpstr>
      <vt:lpstr>Course of the War</vt:lpstr>
      <vt:lpstr>End of War and Florida’s role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Civil War</dc:title>
  <dc:creator>Charles</dc:creator>
  <cp:lastModifiedBy>Charles</cp:lastModifiedBy>
  <cp:revision>34</cp:revision>
  <dcterms:created xsi:type="dcterms:W3CDTF">2019-07-31T15:22:46Z</dcterms:created>
  <dcterms:modified xsi:type="dcterms:W3CDTF">2019-08-02T18:44:50Z</dcterms:modified>
</cp:coreProperties>
</file>